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rtotojas\AppData\Roaming\Microsoft\Excel\Knyga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rtotojas\AppData\Roaming\Microsoft\Excel\Knyga1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rtotojas\AppData\Roaming\Microsoft\Excel\Knyga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rtotojas\AppData\Roaming\Microsoft\Excel\Knyga1%20(version%201)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Lapas1!$B$5</c:f>
              <c:strCache>
                <c:ptCount val="1"/>
                <c:pt idx="0">
                  <c:v>Ištremtų žmonių skaičius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4000"/>
                    <a:satMod val="103000"/>
                    <a:lumMod val="102000"/>
                  </a:schemeClr>
                </a:gs>
                <a:gs pos="50000">
                  <a:schemeClr val="accent4">
                    <a:shade val="100000"/>
                    <a:satMod val="110000"/>
                    <a:lumMod val="100000"/>
                  </a:schemeClr>
                </a:gs>
                <a:gs pos="100000">
                  <a:schemeClr val="accent4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Lapas1!$C$4:$K$4</c:f>
              <c:numCache>
                <c:formatCode>General</c:formatCode>
                <c:ptCount val="9"/>
                <c:pt idx="0">
                  <c:v>1941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</c:numCache>
            </c:numRef>
          </c:cat>
          <c:val>
            <c:numRef>
              <c:f>Lapas1!$C$5:$K$5</c:f>
              <c:numCache>
                <c:formatCode>General</c:formatCode>
                <c:ptCount val="9"/>
                <c:pt idx="0">
                  <c:v>17485</c:v>
                </c:pt>
                <c:pt idx="1">
                  <c:v>7368</c:v>
                </c:pt>
                <c:pt idx="2">
                  <c:v>2082</c:v>
                </c:pt>
                <c:pt idx="3">
                  <c:v>2782</c:v>
                </c:pt>
                <c:pt idx="4">
                  <c:v>41158</c:v>
                </c:pt>
                <c:pt idx="5">
                  <c:v>33049</c:v>
                </c:pt>
                <c:pt idx="6">
                  <c:v>1355</c:v>
                </c:pt>
                <c:pt idx="7">
                  <c:v>20457</c:v>
                </c:pt>
                <c:pt idx="8">
                  <c:v>3019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1726912000"/>
        <c:axId val="-1726911456"/>
      </c:barChart>
      <c:catAx>
        <c:axId val="-17269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726911456"/>
        <c:crosses val="autoZero"/>
        <c:auto val="1"/>
        <c:lblAlgn val="ctr"/>
        <c:lblOffset val="100"/>
        <c:noMultiLvlLbl val="0"/>
      </c:catAx>
      <c:valAx>
        <c:axId val="-172691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72691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400">
                <a:solidFill>
                  <a:schemeClr val="tx1"/>
                </a:solidFill>
              </a:rPr>
              <a:t>Kiek</a:t>
            </a:r>
            <a:r>
              <a:rPr lang="lt-LT" sz="2400" baseline="0">
                <a:solidFill>
                  <a:schemeClr val="tx1"/>
                </a:solidFill>
              </a:rPr>
              <a:t> išvežta žmonių į tremtį, į lagerius?</a:t>
            </a:r>
            <a:endParaRPr lang="lt-LT" sz="240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Lapas1!$C$62:$D$62</c:f>
              <c:strCache>
                <c:ptCount val="2"/>
                <c:pt idx="0">
                  <c:v>Į tremtį</c:v>
                </c:pt>
                <c:pt idx="1">
                  <c:v>Į lagerius</c:v>
                </c:pt>
              </c:strCache>
            </c:strRef>
          </c:cat>
          <c:val>
            <c:numRef>
              <c:f>Lapas1!$C$63:$D$63</c:f>
              <c:numCache>
                <c:formatCode>General</c:formatCode>
                <c:ptCount val="2"/>
                <c:pt idx="0">
                  <c:v>12331</c:v>
                </c:pt>
                <c:pt idx="1">
                  <c:v>3915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400" dirty="0">
                <a:solidFill>
                  <a:schemeClr val="tx1"/>
                </a:solidFill>
              </a:rPr>
              <a:t>1941</a:t>
            </a:r>
            <a:r>
              <a:rPr lang="lt-LT" sz="2400" baseline="0" dirty="0">
                <a:solidFill>
                  <a:schemeClr val="tx1"/>
                </a:solidFill>
              </a:rPr>
              <a:t> m. birželio 14-19 d. ištremti politiniai kaliniai</a:t>
            </a:r>
            <a:endParaRPr lang="lt-LT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577104080380051"/>
          <c:y val="2.9267806916414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Lapas1!$B$26:$C$26</c:f>
              <c:strCache>
                <c:ptCount val="2"/>
                <c:pt idx="0">
                  <c:v>Vyrai</c:v>
                </c:pt>
                <c:pt idx="1">
                  <c:v>Moterys</c:v>
                </c:pt>
              </c:strCache>
            </c:strRef>
          </c:cat>
          <c:val>
            <c:numRef>
              <c:f>Lapas1!$B$27:$C$27</c:f>
              <c:numCache>
                <c:formatCode>General</c:formatCode>
                <c:ptCount val="2"/>
                <c:pt idx="0">
                  <c:v>3758</c:v>
                </c:pt>
                <c:pt idx="1">
                  <c:v>157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lt-LT" sz="2000"/>
              <a:t>Daugiausia</a:t>
            </a:r>
            <a:r>
              <a:rPr lang="lt-LT" sz="2000" baseline="0"/>
              <a:t> tremtinių išvežta:</a:t>
            </a:r>
            <a:endParaRPr lang="lt-LT" sz="20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4">
                    <a:tint val="94000"/>
                    <a:satMod val="103000"/>
                    <a:lumMod val="102000"/>
                  </a:schemeClr>
                </a:gs>
                <a:gs pos="50000">
                  <a:schemeClr val="accent4">
                    <a:shade val="100000"/>
                    <a:satMod val="110000"/>
                    <a:lumMod val="100000"/>
                  </a:schemeClr>
                </a:gs>
                <a:gs pos="100000">
                  <a:schemeClr val="accent4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Lapas1!$C$43:$E$43</c:f>
              <c:strCache>
                <c:ptCount val="3"/>
                <c:pt idx="0">
                  <c:v>Altajaus kraštas</c:v>
                </c:pt>
                <c:pt idx="1">
                  <c:v>Komijos ASSR</c:v>
                </c:pt>
                <c:pt idx="2">
                  <c:v>Tomsko ir Novosibirsko sritys</c:v>
                </c:pt>
              </c:strCache>
            </c:strRef>
          </c:cat>
          <c:val>
            <c:numRef>
              <c:f>Lapas1!$C$44:$E$44</c:f>
              <c:numCache>
                <c:formatCode>General</c:formatCode>
                <c:ptCount val="3"/>
                <c:pt idx="0">
                  <c:v>7462</c:v>
                </c:pt>
                <c:pt idx="1">
                  <c:v>1549</c:v>
                </c:pt>
                <c:pt idx="2">
                  <c:v>3500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726923968"/>
        <c:axId val="-1726918528"/>
        <c:axId val="0"/>
      </c:bar3DChart>
      <c:catAx>
        <c:axId val="-17269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726918528"/>
        <c:crosses val="autoZero"/>
        <c:auto val="1"/>
        <c:lblAlgn val="ctr"/>
        <c:lblOffset val="100"/>
        <c:noMultiLvlLbl val="0"/>
      </c:catAx>
      <c:valAx>
        <c:axId val="-17269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72692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863612" y="2689975"/>
            <a:ext cx="8361229" cy="2098226"/>
          </a:xfrm>
        </p:spPr>
        <p:txBody>
          <a:bodyPr/>
          <a:lstStyle/>
          <a:p>
            <a:r>
              <a:rPr lang="lt-LT" dirty="0" smtClean="0"/>
              <a:t>Birželio </a:t>
            </a:r>
            <a:r>
              <a:rPr lang="lt-LT" dirty="0" smtClean="0"/>
              <a:t>14</a:t>
            </a:r>
            <a:br>
              <a:rPr lang="lt-LT" dirty="0" smtClean="0"/>
            </a:br>
            <a:r>
              <a:rPr lang="lt-LT" dirty="0" smtClean="0"/>
              <a:t>Gedulo ir vilties diena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8408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340622"/>
              </p:ext>
            </p:extLst>
          </p:nvPr>
        </p:nvGraphicFramePr>
        <p:xfrm>
          <a:off x="1371600" y="520505"/>
          <a:ext cx="10501532" cy="557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6627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341180"/>
              </p:ext>
            </p:extLst>
          </p:nvPr>
        </p:nvGraphicFramePr>
        <p:xfrm>
          <a:off x="1083212" y="407963"/>
          <a:ext cx="10508566" cy="5866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7750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927503"/>
              </p:ext>
            </p:extLst>
          </p:nvPr>
        </p:nvGraphicFramePr>
        <p:xfrm>
          <a:off x="914400" y="365760"/>
          <a:ext cx="11043138" cy="63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903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4454053"/>
              </p:ext>
            </p:extLst>
          </p:nvPr>
        </p:nvGraphicFramePr>
        <p:xfrm>
          <a:off x="1223889" y="436097"/>
          <a:ext cx="10761785" cy="6119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836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TM10001105[[fn=Apkirpimas]]</Template>
  <TotalTime>9</TotalTime>
  <Words>28</Words>
  <Application>Microsoft Office PowerPoint</Application>
  <PresentationFormat>Plačiaekranė</PresentationFormat>
  <Paragraphs>5</Paragraphs>
  <Slides>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7" baseType="lpstr">
      <vt:lpstr>Franklin Gothic Book</vt:lpstr>
      <vt:lpstr>Crop</vt:lpstr>
      <vt:lpstr>Birželio 14 Gedulo ir vilties diena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Birželio 14</dc:title>
  <dc:creator>Vartotojas</dc:creator>
  <cp:lastModifiedBy>Vartotojas</cp:lastModifiedBy>
  <cp:revision>2</cp:revision>
  <dcterms:created xsi:type="dcterms:W3CDTF">2022-06-14T07:56:25Z</dcterms:created>
  <dcterms:modified xsi:type="dcterms:W3CDTF">2022-06-14T08:06:38Z</dcterms:modified>
</cp:coreProperties>
</file>